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2194-64B3-493D-838E-BC50A92E1A4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BD4A-5A55-4E93-85ED-91590901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4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2194-64B3-493D-838E-BC50A92E1A4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BD4A-5A55-4E93-85ED-91590901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0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2194-64B3-493D-838E-BC50A92E1A4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BD4A-5A55-4E93-85ED-91590901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49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CE2194-64B3-493D-838E-BC50A92E1A4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E39BD4A-5A55-4E93-85ED-91590901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43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2194-64B3-493D-838E-BC50A92E1A4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BD4A-5A55-4E93-85ED-91590901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86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2194-64B3-493D-838E-BC50A92E1A4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BD4A-5A55-4E93-85ED-91590901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44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2194-64B3-493D-838E-BC50A92E1A4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BD4A-5A55-4E93-85ED-91590901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71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2194-64B3-493D-838E-BC50A92E1A4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BD4A-5A55-4E93-85ED-91590901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10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2194-64B3-493D-838E-BC50A92E1A4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BD4A-5A55-4E93-85ED-91590901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00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2194-64B3-493D-838E-BC50A92E1A4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BD4A-5A55-4E93-85ED-91590901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55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2194-64B3-493D-838E-BC50A92E1A4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BD4A-5A55-4E93-85ED-91590901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2194-64B3-493D-838E-BC50A92E1A4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BD4A-5A55-4E93-85ED-91590901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62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2194-64B3-493D-838E-BC50A92E1A4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BD4A-5A55-4E93-85ED-91590901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48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2194-64B3-493D-838E-BC50A92E1A4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BD4A-5A55-4E93-85ED-91590901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86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2194-64B3-493D-838E-BC50A92E1A4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BD4A-5A55-4E93-85ED-91590901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77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2194-64B3-493D-838E-BC50A92E1A4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BD4A-5A55-4E93-85ED-91590901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75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2194-64B3-493D-838E-BC50A92E1A4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BD4A-5A55-4E93-85ED-91590901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03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2194-64B3-493D-838E-BC50A92E1A4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BD4A-5A55-4E93-85ED-91590901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50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2194-64B3-493D-838E-BC50A92E1A4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BD4A-5A55-4E93-85ED-91590901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865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6CE2194-64B3-493D-838E-BC50A92E1A4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BD4A-5A55-4E93-85ED-91590901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489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CE2194-64B3-493D-838E-BC50A92E1A4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BD4A-5A55-4E93-85ED-91590901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1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2194-64B3-493D-838E-BC50A92E1A4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BD4A-5A55-4E93-85ED-91590901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4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2194-64B3-493D-838E-BC50A92E1A4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BD4A-5A55-4E93-85ED-91590901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9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2194-64B3-493D-838E-BC50A92E1A4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BD4A-5A55-4E93-85ED-91590901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0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2194-64B3-493D-838E-BC50A92E1A4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BD4A-5A55-4E93-85ED-91590901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0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2194-64B3-493D-838E-BC50A92E1A4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BD4A-5A55-4E93-85ED-91590901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3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2194-64B3-493D-838E-BC50A92E1A4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BD4A-5A55-4E93-85ED-91590901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2194-64B3-493D-838E-BC50A92E1A4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BD4A-5A55-4E93-85ED-91590901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E2194-64B3-493D-838E-BC50A92E1A4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9BD4A-5A55-4E93-85ED-91590901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4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CE2194-64B3-493D-838E-BC50A92E1A4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E39BD4A-5A55-4E93-85ED-91590901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1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18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2  Nazanin" panose="00000400000000000000" pitchFamily="2" charset="-78"/>
              </a:rPr>
              <a:t>نظریه های انگیزش: </a:t>
            </a:r>
            <a:endParaRPr lang="en-US" dirty="0">
              <a:cs typeface="2 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2  Nazanin" panose="00000400000000000000" pitchFamily="2" charset="-78"/>
              </a:rPr>
              <a:t>دو دسته ی کلی هستند : </a:t>
            </a:r>
          </a:p>
          <a:p>
            <a:pPr algn="r" rtl="1"/>
            <a:r>
              <a:rPr lang="fa-IR" dirty="0" smtClean="0">
                <a:cs typeface="2  Nazanin" panose="00000400000000000000" pitchFamily="2" charset="-78"/>
              </a:rPr>
              <a:t>الف) محتوایی : شامل مزلو / هرزبرگ / آلدرفر /مک کللند </a:t>
            </a:r>
          </a:p>
          <a:p>
            <a:pPr algn="r" rtl="1"/>
            <a:r>
              <a:rPr lang="fa-IR" dirty="0" smtClean="0">
                <a:cs typeface="2  Nazanin" panose="00000400000000000000" pitchFamily="2" charset="-78"/>
              </a:rPr>
              <a:t>ب) فرآیندی: شامل روم/ پورتر/لاولر/ آدامز </a:t>
            </a:r>
          </a:p>
          <a:p>
            <a:pPr algn="r" rtl="1"/>
            <a:r>
              <a:rPr lang="fa-IR" dirty="0" smtClean="0">
                <a:cs typeface="2  Nazanin" panose="00000400000000000000" pitchFamily="2" charset="-78"/>
              </a:rPr>
              <a:t>البته روانشناسانی چون آدلر/ هورنی و مورای هم نظریاتی در این زمینه دارند </a:t>
            </a:r>
          </a:p>
          <a:p>
            <a:pPr algn="r" rtl="1"/>
            <a:r>
              <a:rPr lang="fa-IR" dirty="0" smtClean="0">
                <a:cs typeface="2  Nazanin" panose="00000400000000000000" pitchFamily="2" charset="-78"/>
              </a:rPr>
              <a:t>آدلر معتقد بود جنبه ی اجتماعی مهم تر از جنبه ی زیستی است </a:t>
            </a:r>
          </a:p>
          <a:p>
            <a:pPr algn="r" rtl="1"/>
            <a:r>
              <a:rPr lang="fa-IR" dirty="0" smtClean="0">
                <a:cs typeface="2  Nazanin" panose="00000400000000000000" pitchFamily="2" charset="-78"/>
              </a:rPr>
              <a:t>انسان مصلحت اجتماعی را به فردی ترجیح می دهد </a:t>
            </a:r>
          </a:p>
          <a:p>
            <a:pPr algn="r" rtl="1"/>
            <a:r>
              <a:rPr lang="fa-IR" dirty="0" smtClean="0">
                <a:cs typeface="2  Nazanin" panose="00000400000000000000" pitchFamily="2" charset="-78"/>
              </a:rPr>
              <a:t>برتری جویی &gt;قدرت طلبی&gt; پرخاشگری&gt; غریزه </a:t>
            </a:r>
            <a:endParaRPr lang="en-US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600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2  Nazanin" panose="00000400000000000000" pitchFamily="2" charset="-78"/>
              </a:rPr>
              <a:t>سلسله مراتب نیاز ها: آبراهام مزلو : </a:t>
            </a:r>
            <a:endParaRPr lang="en-US" dirty="0">
              <a:cs typeface="2 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210" y="2603500"/>
            <a:ext cx="4831893" cy="3416300"/>
          </a:xfrm>
        </p:spPr>
      </p:pic>
    </p:spTree>
    <p:extLst>
      <p:ext uri="{BB962C8B-B14F-4D97-AF65-F5344CB8AC3E}">
        <p14:creationId xmlns:p14="http://schemas.microsoft.com/office/powerpoint/2010/main" val="414252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Nazanin" panose="00000400000000000000" pitchFamily="2" charset="-78"/>
              </a:rPr>
              <a:t>انگیزش و کاربردهای آن 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fa-IR" dirty="0" smtClean="0"/>
              <a:t>دانشگاه روزبه</a:t>
            </a:r>
          </a:p>
          <a:p>
            <a:pPr algn="ctr"/>
            <a:r>
              <a:rPr lang="fa-IR" dirty="0" smtClean="0"/>
              <a:t>مدرس: ایلیا منزوی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900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2  Nazanin" panose="00000400000000000000" pitchFamily="2" charset="-78"/>
              </a:rPr>
              <a:t>یک سگ راضی بهتر از یک سقراط ناراضی است! </a:t>
            </a:r>
            <a:endParaRPr lang="en-US" dirty="0">
              <a:cs typeface="2 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823" y="2883078"/>
            <a:ext cx="6666667" cy="2857143"/>
          </a:xfrm>
        </p:spPr>
      </p:pic>
    </p:spTree>
    <p:extLst>
      <p:ext uri="{BB962C8B-B14F-4D97-AF65-F5344CB8AC3E}">
        <p14:creationId xmlns:p14="http://schemas.microsoft.com/office/powerpoint/2010/main" val="32877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2  Nazanin" panose="00000400000000000000" pitchFamily="2" charset="-78"/>
              </a:rPr>
              <a:t>سوالاتی پیرامون انگیزش: </a:t>
            </a:r>
            <a:endParaRPr lang="en-US" dirty="0">
              <a:cs typeface="2 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r" rtl="1"/>
            <a:r>
              <a:rPr lang="fa-IR" sz="3200" dirty="0" smtClean="0">
                <a:cs typeface="2  Nazanin" panose="00000400000000000000" pitchFamily="2" charset="-78"/>
              </a:rPr>
              <a:t>چرا درس می خوانیم؟ </a:t>
            </a:r>
          </a:p>
          <a:p>
            <a:pPr algn="r" rtl="1"/>
            <a:r>
              <a:rPr lang="fa-IR" sz="3200" dirty="0" smtClean="0">
                <a:cs typeface="2  Nazanin" panose="00000400000000000000" pitchFamily="2" charset="-78"/>
              </a:rPr>
              <a:t>چرا رژیم های سخت غذایی را رعایت می کنیم؟ </a:t>
            </a:r>
          </a:p>
          <a:p>
            <a:pPr algn="r" rtl="1"/>
            <a:r>
              <a:rPr lang="fa-IR" sz="3200" dirty="0" smtClean="0">
                <a:cs typeface="2  Nazanin" panose="00000400000000000000" pitchFamily="2" charset="-78"/>
              </a:rPr>
              <a:t>چرا در سرما و گرما برای تشویق تیم محبوبمان به ورزشگاه می رویم؟ </a:t>
            </a:r>
          </a:p>
          <a:p>
            <a:pPr algn="r" rtl="1"/>
            <a:r>
              <a:rPr lang="fa-IR" sz="3200" dirty="0" smtClean="0">
                <a:cs typeface="2  Nazanin" panose="00000400000000000000" pitchFamily="2" charset="-78"/>
              </a:rPr>
              <a:t>بحران انگیزش امروزه گریبان گیر مدیران است </a:t>
            </a:r>
          </a:p>
          <a:p>
            <a:pPr algn="r" rtl="1"/>
            <a:r>
              <a:rPr lang="fa-IR" sz="3200" dirty="0" smtClean="0">
                <a:cs typeface="2  Nazanin" panose="00000400000000000000" pitchFamily="2" charset="-78"/>
              </a:rPr>
              <a:t>انگیزش موثرترین و پیچیده ترین متغیر مستقل در رفتار سازمانی است </a:t>
            </a:r>
          </a:p>
          <a:p>
            <a:pPr algn="r" rtl="1"/>
            <a:endParaRPr lang="en-US" sz="3200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660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2  Nazanin" panose="00000400000000000000" pitchFamily="2" charset="-78"/>
              </a:rPr>
              <a:t>علت رفتار انسان؟ </a:t>
            </a:r>
            <a:endParaRPr lang="en-US" dirty="0">
              <a:cs typeface="2 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2800" dirty="0" smtClean="0">
                <a:cs typeface="2  Nazanin" panose="00000400000000000000" pitchFamily="2" charset="-78"/>
              </a:rPr>
              <a:t>4 دیدگاه وجود دارد: </a:t>
            </a:r>
          </a:p>
          <a:p>
            <a:pPr algn="r" rtl="1"/>
            <a:r>
              <a:rPr lang="fa-IR" sz="2800" dirty="0" smtClean="0">
                <a:cs typeface="2  Nazanin" panose="00000400000000000000" pitchFamily="2" charset="-78"/>
              </a:rPr>
              <a:t>1) دیدگاه اولیه: عقل کنترل کننده ی تمام رفتارهاست </a:t>
            </a:r>
          </a:p>
          <a:p>
            <a:pPr algn="r" rtl="1"/>
            <a:r>
              <a:rPr lang="fa-IR" sz="2800" dirty="0" smtClean="0">
                <a:cs typeface="2  Nazanin" panose="00000400000000000000" pitchFamily="2" charset="-78"/>
              </a:rPr>
              <a:t>2) دیدگاه لذت گرایی (</a:t>
            </a:r>
            <a:r>
              <a:rPr lang="en-US" sz="2800" dirty="0" smtClean="0">
                <a:cs typeface="2  Nazanin" panose="00000400000000000000" pitchFamily="2" charset="-78"/>
              </a:rPr>
              <a:t>hedonism</a:t>
            </a:r>
            <a:r>
              <a:rPr lang="fa-IR" sz="2800" dirty="0" smtClean="0">
                <a:cs typeface="2  Nazanin" panose="00000400000000000000" pitchFamily="2" charset="-78"/>
              </a:rPr>
              <a:t>) </a:t>
            </a:r>
          </a:p>
          <a:p>
            <a:pPr algn="r" rtl="1"/>
            <a:r>
              <a:rPr lang="fa-IR" sz="2800" dirty="0" smtClean="0">
                <a:cs typeface="2  Nazanin" panose="00000400000000000000" pitchFamily="2" charset="-78"/>
              </a:rPr>
              <a:t>3) غریزه گرایی : همه امور غریزی هستند { خود غرایز دو دسته هستند الف) غرایز زندگی / ب) غرایز مرگ } </a:t>
            </a:r>
          </a:p>
          <a:p>
            <a:pPr algn="r" rtl="1"/>
            <a:r>
              <a:rPr lang="fa-IR" sz="2800" dirty="0" smtClean="0">
                <a:cs typeface="2  Nazanin" panose="00000400000000000000" pitchFamily="2" charset="-78"/>
              </a:rPr>
              <a:t>4) سائقه ها یا سوق دهنده ها : 1920 مطرح شد / حالتی از برانگیختگی که به دلیل یک نیاز زیستی ایجاد می شود </a:t>
            </a:r>
          </a:p>
          <a:p>
            <a:pPr algn="r" rtl="1"/>
            <a:r>
              <a:rPr lang="fa-IR" sz="2800" dirty="0" smtClean="0">
                <a:cs typeface="2  Nazanin" panose="00000400000000000000" pitchFamily="2" charset="-78"/>
              </a:rPr>
              <a:t>مثلا: نیاز به آب و غذا / سائقه ی آن: تشنگی / گشنگی </a:t>
            </a:r>
          </a:p>
          <a:p>
            <a:pPr algn="r" rtl="1"/>
            <a:r>
              <a:rPr lang="fa-IR" sz="2800" dirty="0" smtClean="0">
                <a:cs typeface="2  Nazanin" panose="00000400000000000000" pitchFamily="2" charset="-78"/>
              </a:rPr>
              <a:t>مفهوم سائقه بر مبنای تعادل زیستی است / یعنی تمایل به حفظ محیط های پایدار داریم – هنگام سرما می لرزیم / هنگام گرما عرق می کنیم </a:t>
            </a:r>
            <a:endParaRPr lang="en-US" sz="2800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932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2  Nazanin" panose="00000400000000000000" pitchFamily="2" charset="-78"/>
              </a:rPr>
              <a:t>فرآیند انگیزش: </a:t>
            </a:r>
            <a:endParaRPr lang="en-US" dirty="0">
              <a:cs typeface="2 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fa-IR" dirty="0" smtClean="0">
                <a:cs typeface="2  Nazanin" panose="00000400000000000000" pitchFamily="2" charset="-78"/>
              </a:rPr>
              <a:t>کاملا انتزاعی است </a:t>
            </a:r>
          </a:p>
          <a:p>
            <a:pPr algn="r" rtl="1"/>
            <a:r>
              <a:rPr lang="fa-IR" dirty="0" smtClean="0">
                <a:cs typeface="2  Nazanin" panose="00000400000000000000" pitchFamily="2" charset="-78"/>
              </a:rPr>
              <a:t>مرز روشنی با نیاز و سائقه و آرزو ندارد </a:t>
            </a:r>
          </a:p>
          <a:p>
            <a:pPr algn="r" rtl="1"/>
            <a:r>
              <a:rPr lang="fa-IR" dirty="0" smtClean="0">
                <a:cs typeface="2  Nazanin" panose="00000400000000000000" pitchFamily="2" charset="-78"/>
              </a:rPr>
              <a:t>از کلمه ی </a:t>
            </a:r>
            <a:r>
              <a:rPr lang="en-US" dirty="0" err="1" smtClean="0">
                <a:cs typeface="2  Nazanin" panose="00000400000000000000" pitchFamily="2" charset="-78"/>
              </a:rPr>
              <a:t>Movere</a:t>
            </a:r>
            <a:r>
              <a:rPr lang="en-US" dirty="0" smtClean="0">
                <a:cs typeface="2  Nazanin" panose="00000400000000000000" pitchFamily="2" charset="-78"/>
              </a:rPr>
              <a:t> </a:t>
            </a:r>
            <a:r>
              <a:rPr lang="fa-IR" dirty="0" smtClean="0">
                <a:cs typeface="2  Nazanin" panose="00000400000000000000" pitchFamily="2" charset="-78"/>
              </a:rPr>
              <a:t> به معنی حرکت مشتق شده است </a:t>
            </a:r>
          </a:p>
          <a:p>
            <a:pPr algn="r" rtl="1"/>
            <a:r>
              <a:rPr lang="fa-IR" dirty="0" smtClean="0">
                <a:cs typeface="2  Nazanin" panose="00000400000000000000" pitchFamily="2" charset="-78"/>
              </a:rPr>
              <a:t>انگیزش یعنی فرآیند احساس کمبود روان شناختی / فیزیولوژیک یا نیاز و سائقه ای که انسان را در راستای هدفی به فعالیت وا می دارد </a:t>
            </a:r>
          </a:p>
          <a:p>
            <a:pPr algn="r" rtl="1"/>
            <a:r>
              <a:rPr lang="fa-IR" dirty="0" smtClean="0">
                <a:cs typeface="2  Nazanin" panose="00000400000000000000" pitchFamily="2" charset="-78"/>
              </a:rPr>
              <a:t>نکات تعریف: 4 مولفه ی مهم در انگیزش : </a:t>
            </a:r>
          </a:p>
          <a:p>
            <a:pPr algn="r" rtl="1"/>
            <a:r>
              <a:rPr lang="fa-IR" dirty="0" smtClean="0">
                <a:cs typeface="2  Nazanin" panose="00000400000000000000" pitchFamily="2" charset="-78"/>
              </a:rPr>
              <a:t>الف) جهت : به رفتار های ما جهت می دهد </a:t>
            </a:r>
          </a:p>
          <a:p>
            <a:pPr algn="r" rtl="1"/>
            <a:r>
              <a:rPr lang="fa-IR" dirty="0" smtClean="0">
                <a:cs typeface="2  Nazanin" panose="00000400000000000000" pitchFamily="2" charset="-78"/>
              </a:rPr>
              <a:t>ب) هدف: رفتار تصادفی نیست / هدفمند است </a:t>
            </a:r>
          </a:p>
          <a:p>
            <a:pPr algn="r" rtl="1"/>
            <a:r>
              <a:rPr lang="fa-IR" dirty="0" smtClean="0">
                <a:cs typeface="2  Nazanin" panose="00000400000000000000" pitchFamily="2" charset="-78"/>
              </a:rPr>
              <a:t>پ) استمرار: انگیزه باعث استمرار رفتار می شود </a:t>
            </a:r>
          </a:p>
          <a:p>
            <a:pPr algn="r" rtl="1"/>
            <a:r>
              <a:rPr lang="fa-IR" dirty="0" smtClean="0">
                <a:cs typeface="2  Nazanin" panose="00000400000000000000" pitchFamily="2" charset="-78"/>
              </a:rPr>
              <a:t>ت) نیرو: انگیزه به رفتار نیرو می دهد / با توان بیشتری فعالیت می کنیم </a:t>
            </a:r>
            <a:endParaRPr lang="en-US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491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339" y="2603500"/>
            <a:ext cx="8419634" cy="3416300"/>
          </a:xfrm>
        </p:spPr>
      </p:pic>
    </p:spTree>
    <p:extLst>
      <p:ext uri="{BB962C8B-B14F-4D97-AF65-F5344CB8AC3E}">
        <p14:creationId xmlns:p14="http://schemas.microsoft.com/office/powerpoint/2010/main" val="397210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انواع نیاز ها : 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اولیه / ثانویه 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اولیه : غیر اکتسابی / فیزیولوژیک 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ثانویه: غیر فیزیولوژیک / اکتسابی 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انگیزه » درونی / بیرونی 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بیرونی: </a:t>
            </a:r>
            <a:r>
              <a:rPr lang="fa-IR" dirty="0">
                <a:cs typeface="B Nazanin" panose="00000400000000000000" pitchFamily="2" charset="-78"/>
              </a:rPr>
              <a:t>دیگری عطا می کند : مثل پول و ترفیع 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درونی:منشا </a:t>
            </a:r>
            <a:r>
              <a:rPr lang="fa-IR" dirty="0">
                <a:cs typeface="B Nazanin" panose="00000400000000000000" pitchFamily="2" charset="-78"/>
              </a:rPr>
              <a:t>خود فرد است / حس مسوولیت /چالشی بودن کار </a:t>
            </a: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6062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نظریه ی ارزیابی شناختی : </a:t>
            </a:r>
            <a:r>
              <a:rPr lang="en-US" dirty="0" smtClean="0">
                <a:cs typeface="B Nazanin" panose="00000400000000000000" pitchFamily="2" charset="-78"/>
              </a:rPr>
              <a:t/>
            </a:r>
            <a:br>
              <a:rPr lang="en-US" dirty="0" smtClean="0">
                <a:cs typeface="B Nazanin" panose="00000400000000000000" pitchFamily="2" charset="-78"/>
              </a:rPr>
            </a:br>
            <a:r>
              <a:rPr lang="en-US" dirty="0" smtClean="0">
                <a:cs typeface="B Nazanin" panose="00000400000000000000" pitchFamily="2" charset="-78"/>
              </a:rPr>
              <a:t>cognitive evaluation theory 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اگر انگیزه ی درونی زیاد باشد و با انگیزه ی بیرونی همراه شود : در مجموع انگیزش کاهش می یابد! 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مثلا : دانشجویی دستیار استاد است / با او به کلاس می رود / حسرت کلاس داری به تنهایی را دارد 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در نتیجه انگیزه درونی اش زیاد است / اگر بعدا استاد شود » خودش حس درس دادن ندارد ! یعنی انگیزش پایین </a:t>
            </a: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481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500</Words>
  <Application>Microsoft Office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2  Nazanin</vt:lpstr>
      <vt:lpstr>Arial</vt:lpstr>
      <vt:lpstr>B Nazanin</vt:lpstr>
      <vt:lpstr>Calibri</vt:lpstr>
      <vt:lpstr>Calibri Light</vt:lpstr>
      <vt:lpstr>Century Gothic</vt:lpstr>
      <vt:lpstr>Wingdings 3</vt:lpstr>
      <vt:lpstr>Office Theme</vt:lpstr>
      <vt:lpstr>Ion Boardroom</vt:lpstr>
      <vt:lpstr>PowerPoint Presentation</vt:lpstr>
      <vt:lpstr>انگیزش و کاربردهای آن </vt:lpstr>
      <vt:lpstr>یک سگ راضی بهتر از یک سقراط ناراضی است! </vt:lpstr>
      <vt:lpstr>سوالاتی پیرامون انگیزش: </vt:lpstr>
      <vt:lpstr>علت رفتار انسان؟ </vt:lpstr>
      <vt:lpstr>فرآیند انگیزش: </vt:lpstr>
      <vt:lpstr>PowerPoint Presentation</vt:lpstr>
      <vt:lpstr>انواع نیاز ها : </vt:lpstr>
      <vt:lpstr>نظریه ی ارزیابی شناختی :  cognitive evaluation theory </vt:lpstr>
      <vt:lpstr>نظریه های انگیزش: </vt:lpstr>
      <vt:lpstr>سلسله مراتب نیاز ها: آبراهام مزلو 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2020-04-08T16:28:31Z</dcterms:created>
  <dcterms:modified xsi:type="dcterms:W3CDTF">2020-04-08T16:28:44Z</dcterms:modified>
</cp:coreProperties>
</file>